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9EBF5"/>
    <a:srgbClr val="FF9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598" autoAdjust="0"/>
    <p:restoredTop sz="94660"/>
  </p:normalViewPr>
  <p:slideViewPr>
    <p:cSldViewPr snapToGrid="0">
      <p:cViewPr varScale="1">
        <p:scale>
          <a:sx n="117" d="100"/>
          <a:sy n="117" d="100"/>
        </p:scale>
        <p:origin x="132" y="2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AFF014-F4B7-4992-A3E4-9A5F5661AEC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02D5713-2F59-41B9-A907-0E1920F81B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5FFB1E-D013-4899-B61C-0DE41C6C63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06F630-FA92-4A58-AC2A-AF3B0008F7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9690B4-8D61-4E06-8144-628D1478DA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10747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BC158B-88CC-402E-A7E9-E5C0FFF97E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C1AB8E5-749C-400D-970E-92774C9CA6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85810F-27D2-4DA1-BC61-FF23C9DEF7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42EDE1-F834-492E-8D21-E75888F3C1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9F9EAC-5D3A-4740-911E-8350FF880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30600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417D813-A606-4C6A-B106-0DCACD8194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60822BE-66A3-46F4-8E68-D742F9C545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8C633F-B944-46B7-A176-F9DD633D08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8555AD-8EC1-4DFB-8639-ECBFA4AA84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1BFEF7-69EA-45C9-B3CD-6DBDAA00E8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9993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9D36D5-11B3-4275-BFE4-D01516B212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2359B6-D3EB-468C-AF5A-CC0627387D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65B1F6-C6D6-4659-9055-F0D5B0E7E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1B1C73-17FB-4543-9F92-AB1ADC9476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FFBD3D-35FA-4409-B592-36B25AFA83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99090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14DB67-BD3B-46DA-AADC-B99E1CF6A0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F9624C-D841-49A3-813B-018EB9ADE3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FC9D68-BB71-41F0-A566-DBF8042637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7DBAED4-AF60-4CFD-999D-6738AA2A9A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D66513-2A70-4291-A162-2A7A6B87C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74312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C9D083-1DF3-4AB8-B2D2-795DCAE8AC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10956E1-F275-472F-BB26-693A695FF98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398EEF-7680-450C-B265-9F7E8930CB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7631E6-385D-43AB-A286-A6B0442331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C1ECFD-594E-4789-A444-4F13F234D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5D51C8-305A-4107-8FA7-735EB6E3F6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0124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5A0973-9E84-4EAE-BD36-A2AC189D07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3D397E2-633A-4562-B31C-D38A710748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548DCE-8943-4431-9CFF-D8E13CF96A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DA23F00-6C0B-4703-ACC5-0C152E445C8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1BCFACB-EBC0-44C6-9F5F-4783118AC9F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3957B6B-AB0B-40B2-926E-E76EC86B0E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8633C77-301B-4261-ABD6-B5F09A67AC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AC3D596-B6F3-499D-B782-869EDC00D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68026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9278A8-4EDD-46DD-A042-29AB327F53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8E44EC-66B7-4148-A4F1-5B7349F9B2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6679EBF-9F4E-417D-9D65-78C5034482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7CC55A4-2430-40C6-B847-D382881CDD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63665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69F2F3-2FE6-4427-A653-A86E87C1BA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0923D33-96F2-4EDF-8C86-240E9AB2B7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E830683-EFAF-4556-B8D2-E62BA20DAA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76849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4A4DC7-CDA3-4725-BCA3-743DDFEC8E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DFAD3C-1A2E-4800-9536-393BB3C98FC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C63AFF-9CED-4A5B-AC14-1BDD60C2C8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441278-9BAA-429B-885A-30FCE24BF7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B703F99-CE2E-498C-8368-EBD5FF170A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24C7EA5-CC09-48B3-AFD8-54FDD1877D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60413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60E07A-40A5-4F59-A311-0E34B79168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57C115-7AA5-46C3-8928-4374297063C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EA1E15B-463F-4BA7-B9FD-C1E10AD412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B3FE0FF-0277-43FE-93EF-9391C13186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1CF1B8-502F-46D9-9CD5-3C708CD007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610E622-9A87-4277-9AAA-A9B522174D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2032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C30C3F0-BEE4-4528-8381-265375B454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DEC55E-01EE-4511-9681-FC95499A91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876D03-1B53-4090-B3C9-EC919569024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FE0A58-9778-4904-91CB-CE3477E25ADB}" type="datetimeFigureOut">
              <a:rPr lang="en-GB" smtClean="0"/>
              <a:t>28/01/2022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9EB312-A744-4DA8-A126-289C057C0A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BA5925-1FF1-49A4-8235-6855BE75ADE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253384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D6EEE051-5A11-454B-BCA2-0CB90EDF4A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0414493"/>
              </p:ext>
            </p:extLst>
          </p:nvPr>
        </p:nvGraphicFramePr>
        <p:xfrm>
          <a:off x="86556" y="15240"/>
          <a:ext cx="12018888" cy="6827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0282">
                  <a:extLst>
                    <a:ext uri="{9D8B030D-6E8A-4147-A177-3AD203B41FA5}">
                      <a16:colId xmlns:a16="http://schemas.microsoft.com/office/drawing/2014/main" val="581058301"/>
                    </a:ext>
                  </a:extLst>
                </a:gridCol>
                <a:gridCol w="1462047">
                  <a:extLst>
                    <a:ext uri="{9D8B030D-6E8A-4147-A177-3AD203B41FA5}">
                      <a16:colId xmlns:a16="http://schemas.microsoft.com/office/drawing/2014/main" val="3392629550"/>
                    </a:ext>
                  </a:extLst>
                </a:gridCol>
                <a:gridCol w="2780127">
                  <a:extLst>
                    <a:ext uri="{9D8B030D-6E8A-4147-A177-3AD203B41FA5}">
                      <a16:colId xmlns:a16="http://schemas.microsoft.com/office/drawing/2014/main" val="2275351137"/>
                    </a:ext>
                  </a:extLst>
                </a:gridCol>
                <a:gridCol w="3077624">
                  <a:extLst>
                    <a:ext uri="{9D8B030D-6E8A-4147-A177-3AD203B41FA5}">
                      <a16:colId xmlns:a16="http://schemas.microsoft.com/office/drawing/2014/main" val="1308172768"/>
                    </a:ext>
                  </a:extLst>
                </a:gridCol>
                <a:gridCol w="1228428">
                  <a:extLst>
                    <a:ext uri="{9D8B030D-6E8A-4147-A177-3AD203B41FA5}">
                      <a16:colId xmlns:a16="http://schemas.microsoft.com/office/drawing/2014/main" val="3706488675"/>
                    </a:ext>
                  </a:extLst>
                </a:gridCol>
                <a:gridCol w="3140380">
                  <a:extLst>
                    <a:ext uri="{9D8B030D-6E8A-4147-A177-3AD203B41FA5}">
                      <a16:colId xmlns:a16="http://schemas.microsoft.com/office/drawing/2014/main" val="2207546331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TO/ESO interaction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CMP374 Solution/Consequence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STC Changes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Change Impact RAG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Wider concerns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4224977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Feasibility Study request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Not required/minimal [OPTIONAL]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STCP17-1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1822634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Initial </a:t>
                      </a:r>
                      <a:r>
                        <a:rPr lang="en-GB" sz="900" b="1" dirty="0"/>
                        <a:t>User Application Form</a:t>
                      </a:r>
                      <a:r>
                        <a:rPr lang="en-GB" sz="900" dirty="0"/>
                        <a:t> Raised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Contestability intention is signalled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Application Fee charges may need to change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ATOCO process may need to be adjusted – impacts intervention criteria between Host TO and Affected TO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CUSC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STCP19-6 + Refresh Template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No impact (TBC for intervention criteria where works extend beyond just one TO region)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1969447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SO </a:t>
                      </a:r>
                      <a:r>
                        <a:rPr lang="en-GB" sz="900" b="0" dirty="0">
                          <a:solidFill>
                            <a:schemeClr val="tx1"/>
                          </a:solidFill>
                        </a:rPr>
                        <a:t>issue SBN to </a:t>
                      </a:r>
                      <a:r>
                        <a:rPr lang="en-GB" sz="900" b="0" dirty="0" err="1">
                          <a:solidFill>
                            <a:schemeClr val="tx1"/>
                          </a:solidFill>
                        </a:rPr>
                        <a:t>TO</a:t>
                      </a:r>
                      <a:r>
                        <a:rPr lang="en-GB" sz="900" b="0" dirty="0">
                          <a:solidFill>
                            <a:schemeClr val="tx1"/>
                          </a:solidFill>
                        </a:rPr>
                        <a:t> + SBN technically competent. Clock starts</a:t>
                      </a:r>
                      <a:endParaRPr lang="en-GB" sz="9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Contestability signalled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Pre-emptive Intervention initiated (</a:t>
                      </a:r>
                      <a:r>
                        <a:rPr lang="en-GB" sz="900" b="1" i="1" dirty="0"/>
                        <a:t>potentially</a:t>
                      </a:r>
                      <a:r>
                        <a:rPr lang="en-GB" sz="900" dirty="0"/>
                        <a:t>)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Production of a single offer with contestable vs non-contestable options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STCP18-1 – 18-2; Where does the SBN live? </a:t>
                      </a:r>
                    </a:p>
                    <a:p>
                      <a:pPr marL="228600" marR="0" lvl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GB" sz="900" dirty="0"/>
                        <a:t>Do we need to define to Contestability/User Build in the wider STC? Otherwise where do we put this criteria (same as (1)?)</a:t>
                      </a:r>
                    </a:p>
                    <a:p>
                      <a:pPr marL="228600" marR="0" lvl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GB" sz="900" dirty="0"/>
                        <a:t>STCP18-1 – 18-2; Schedule 8 + Schedule 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gradFill flip="none" rotWithShape="1">
                      <a:gsLst>
                        <a:gs pos="0">
                          <a:srgbClr val="FF9966"/>
                        </a:gs>
                        <a:gs pos="100000">
                          <a:srgbClr val="FF0000"/>
                        </a:gs>
                      </a:gsLst>
                      <a:lin ang="0" scaled="1"/>
                      <a:tileRect/>
                    </a:gra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326713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0" dirty="0"/>
                        <a:t>TOCO produced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b="0" dirty="0"/>
                        <a:t>Offer timeline (extensions)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0" dirty="0"/>
                        <a:t>STCP18-1; Section D; Schedule 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b="0" dirty="0"/>
                    </a:p>
                  </a:txBody>
                  <a:tcPr>
                    <a:solidFill>
                      <a:srgbClr val="FF9966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900" b="0" dirty="0">
                          <a:solidFill>
                            <a:schemeClr val="bg1"/>
                          </a:solidFill>
                        </a:rPr>
                        <a:t>Potential licence change for longer offer duration</a:t>
                      </a:r>
                    </a:p>
                  </a:txBody>
                  <a:tcPr>
                    <a:solidFill>
                      <a:srgbClr val="FF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1396803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dirty="0"/>
                        <a:t>Adoption Agreement </a:t>
                      </a:r>
                      <a:r>
                        <a:rPr lang="en-GB" sz="900" b="0" dirty="0"/>
                        <a:t>negotiated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b="0" dirty="0"/>
                        <a:t>Process to commence to negotiation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b="0" dirty="0"/>
                        <a:t>Timeline to agree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b="0" dirty="0"/>
                        <a:t>Rights for dispute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b="0" dirty="0"/>
                        <a:t>Role of ESO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dirty="0"/>
                        <a:t>1+2 Do we need to define to Contestability/User Build in the wider STC? Otherwise where do we put these provisions for adoption agreement.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dirty="0"/>
                        <a:t>3. Section H + reference to relevant sections for Contestability + contracts (as above)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dirty="0"/>
                        <a:t>4. TBC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b="0" dirty="0"/>
                    </a:p>
                  </a:txBody>
                  <a:tcPr>
                    <a:gradFill>
                      <a:gsLst>
                        <a:gs pos="0">
                          <a:srgbClr val="FF9966"/>
                        </a:gs>
                        <a:gs pos="100000">
                          <a:srgbClr val="FF0000"/>
                        </a:gs>
                      </a:gsLst>
                      <a:lin ang="0" scaled="1"/>
                    </a:gradFill>
                  </a:tcPr>
                </a:tc>
                <a:tc>
                  <a:txBody>
                    <a:bodyPr/>
                    <a:lstStyle/>
                    <a:p>
                      <a:r>
                        <a:rPr lang="en-GB" sz="900" b="0" dirty="0"/>
                        <a:t>Need to understand the legal driver to commence negotiation of Adoption Agreement vs TOCA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436402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strike="sngStrike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strike="sngStrike" dirty="0"/>
                        <a:t>TOCO/Adoption Agreement Signature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b="0" strike="sngStrike" dirty="0"/>
                        <a:t>App Fee charge?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b="0" strike="sngStrik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b="0" strike="sngStrike" dirty="0"/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900" b="0" strike="sngStrike" dirty="0"/>
                        <a:t>Q. Do these need to be at the same time? BAU is typically TOCA first and Adoption Agreement later</a:t>
                      </a:r>
                    </a:p>
                  </a:txBody>
                  <a:tcP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8397037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dirty="0"/>
                        <a:t>Commencement of works</a:t>
                      </a:r>
                      <a:endParaRPr lang="en-GB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User Commitment – Finals Sums process (ensuring no double-counting where User is funding works)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Enduring intervention process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Process to consider subsequent applicants taking on Contestable Work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STCP19-2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dirty="0"/>
                        <a:t>2-4. Do we need to define to Contestability/User Build in the wider STC? Otherwise where do we put these provisions for intervention.</a:t>
                      </a:r>
                    </a:p>
                    <a:p>
                      <a:pPr marL="228600" marR="0" lvl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endParaRPr lang="en-GB" sz="900" dirty="0"/>
                    </a:p>
                    <a:p>
                      <a:pPr marL="228600" indent="-228600">
                        <a:buAutoNum type="arabicPeriod"/>
                      </a:pPr>
                      <a:endParaRPr lang="en-GB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gradFill>
                      <a:gsLst>
                        <a:gs pos="0">
                          <a:srgbClr val="FF9966"/>
                        </a:gs>
                        <a:gs pos="100000">
                          <a:srgbClr val="FF0000"/>
                        </a:gs>
                      </a:gsLst>
                      <a:lin ang="0" scaled="1"/>
                    </a:gra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3001470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dirty="0"/>
                        <a:t>Construction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Same as above (1-2)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388835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dirty="0"/>
                        <a:t>Commissioning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Outage coordination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Cost data exchange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Adoption process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Witnessing commissioning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Charging?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Section D (Part 1, 2, 4, 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</a:rPr>
                        <a:t>5 (NOT IN TABLE OF CONTENTS!!!</a:t>
                      </a:r>
                      <a:r>
                        <a:rPr lang="en-GB" sz="900" dirty="0"/>
                        <a:t>); STCP19-2; 19-3; 19-4; 11-1; 11-2; 11-3;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gradFill>
                      <a:gsLst>
                        <a:gs pos="0">
                          <a:srgbClr val="FF9966"/>
                        </a:gs>
                        <a:gs pos="100000">
                          <a:srgbClr val="FF0000"/>
                        </a:gs>
                      </a:gsLst>
                      <a:lin ang="0" scaled="1"/>
                    </a:gra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30536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dirty="0"/>
                        <a:t>Adoption/Enduring Ops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Transfer process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Adoption Fee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900" dirty="0"/>
                        <a:t>Warranties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Same as above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gradFill>
                      <a:gsLst>
                        <a:gs pos="0">
                          <a:srgbClr val="FF9966"/>
                        </a:gs>
                        <a:gs pos="100000">
                          <a:srgbClr val="FF0000"/>
                        </a:gs>
                      </a:gsLst>
                      <a:lin ang="0" scaled="1"/>
                    </a:gra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42440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dirty="0"/>
                        <a:t>Dispute Process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r>
                        <a:rPr lang="en-GB" sz="900" dirty="0"/>
                        <a:t>Through-out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Section 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solidFill>
                      <a:srgbClr val="FF9966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Q. Disputes may crop up throughout process – do we rely on CUSC process/STC process or something being in the adoption agreement.</a:t>
                      </a:r>
                    </a:p>
                  </a:txBody>
                  <a:tcP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3522851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900" dirty="0"/>
                        <a:t>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b="1" dirty="0"/>
                        <a:t>Definitions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r>
                        <a:rPr lang="en-GB" sz="900" dirty="0"/>
                        <a:t>Create new definitions to facilitate the changes needed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900" dirty="0"/>
                        <a:t>Section J + plus impacted STCPs and their associated definitions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gradFill>
                      <a:gsLst>
                        <a:gs pos="0">
                          <a:srgbClr val="FF9966"/>
                        </a:gs>
                        <a:gs pos="100000">
                          <a:srgbClr val="FF0000"/>
                        </a:gs>
                      </a:gsLst>
                      <a:lin ang="0" scaled="1"/>
                    </a:gradFill>
                  </a:tcPr>
                </a:tc>
                <a:tc>
                  <a:txBody>
                    <a:bodyPr/>
                    <a:lstStyle/>
                    <a:p>
                      <a:endParaRPr lang="en-GB" sz="900" dirty="0"/>
                    </a:p>
                  </a:txBody>
                  <a:tcPr>
                    <a:solidFill>
                      <a:srgbClr val="E9EBF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73037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44283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E7558B389E4AA41BCC49771F5D910C9" ma:contentTypeVersion="12" ma:contentTypeDescription="Create a new document." ma:contentTypeScope="" ma:versionID="ec92ffd1b4ea6d79432574126077e1af">
  <xsd:schema xmlns:xsd="http://www.w3.org/2001/XMLSchema" xmlns:xs="http://www.w3.org/2001/XMLSchema" xmlns:p="http://schemas.microsoft.com/office/2006/metadata/properties" xmlns:ns2="3f6024f2-ec53-42bf-9fc5-b1e570b27390" xmlns:ns3="97b6fe81-1556-4112-94ca-31043ca39b71" targetNamespace="http://schemas.microsoft.com/office/2006/metadata/properties" ma:root="true" ma:fieldsID="eda2d5cdaef658c6781821b308bbca5a" ns2:_="" ns3:_="">
    <xsd:import namespace="3f6024f2-ec53-42bf-9fc5-b1e570b27390"/>
    <xsd:import namespace="97b6fe81-1556-4112-94ca-31043ca39b7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f6024f2-ec53-42bf-9fc5-b1e570b2739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b6fe81-1556-4112-94ca-31043ca39b71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6FBB7717-7C12-47E7-A982-45CF52A65F1E}"/>
</file>

<file path=customXml/itemProps2.xml><?xml version="1.0" encoding="utf-8"?>
<ds:datastoreItem xmlns:ds="http://schemas.openxmlformats.org/officeDocument/2006/customXml" ds:itemID="{59A269EA-03D9-4B29-B42E-737EDAA41253}"/>
</file>

<file path=customXml/itemProps3.xml><?xml version="1.0" encoding="utf-8"?>
<ds:datastoreItem xmlns:ds="http://schemas.openxmlformats.org/officeDocument/2006/customXml" ds:itemID="{D994E17B-EC27-4F50-8405-43B504474E5B}"/>
</file>

<file path=docProps/app.xml><?xml version="1.0" encoding="utf-8"?>
<Properties xmlns="http://schemas.openxmlformats.org/officeDocument/2006/extended-properties" xmlns:vt="http://schemas.openxmlformats.org/officeDocument/2006/docPropsVTypes">
  <TotalTime>150</TotalTime>
  <Words>468</Words>
  <Application>Microsoft Office PowerPoint</Application>
  <PresentationFormat>Widescreen</PresentationFormat>
  <Paragraphs>77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Woodward, Richard</dc:creator>
  <cp:lastModifiedBy>Woodward, Richard</cp:lastModifiedBy>
  <cp:revision>7</cp:revision>
  <dcterms:created xsi:type="dcterms:W3CDTF">2022-01-17T11:30:20Z</dcterms:created>
  <dcterms:modified xsi:type="dcterms:W3CDTF">2022-01-28T10:55:41Z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0x0101005E7558B389E4AA41BCC49771F5D910C9</vt:lpwstr>
  </property>
</Properties>
</file>

<file path=docProps/thumbnail.jpeg>
</file>